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38" r:id="rId2"/>
    <p:sldId id="312" r:id="rId3"/>
    <p:sldId id="315" r:id="rId4"/>
    <p:sldId id="325" r:id="rId5"/>
    <p:sldId id="326" r:id="rId6"/>
    <p:sldId id="314" r:id="rId7"/>
    <p:sldId id="336" r:id="rId8"/>
    <p:sldId id="320" r:id="rId9"/>
    <p:sldId id="321" r:id="rId10"/>
    <p:sldId id="340" r:id="rId11"/>
    <p:sldId id="345" r:id="rId12"/>
    <p:sldId id="344" r:id="rId13"/>
    <p:sldId id="331" r:id="rId14"/>
    <p:sldId id="346" r:id="rId15"/>
    <p:sldId id="332" r:id="rId16"/>
    <p:sldId id="339" r:id="rId17"/>
  </p:sldIdLst>
  <p:sldSz cx="9144000" cy="6858000" type="screen4x3"/>
  <p:notesSz cx="6858000" cy="97234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761" autoAdjust="0"/>
  </p:normalViewPr>
  <p:slideViewPr>
    <p:cSldViewPr>
      <p:cViewPr>
        <p:scale>
          <a:sx n="100" d="100"/>
          <a:sy n="100" d="100"/>
        </p:scale>
        <p:origin x="-29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806F3-A501-41EF-8FF6-8086B3D11DC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4A6C7-81C0-46D4-B8FD-84D306DC43AF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502C8-1B64-4153-A316-10EC18546942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49BF8-C4A9-41F7-B4EC-C2BF94E2EE8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67DA-7AD0-495F-802B-9C502454483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9C08-93D7-49B1-885C-392D5F34E13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4DFD9-4528-4F6D-B9D4-144FB7A2A0D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65F2-CA5A-44A7-BD4D-A8A006FF627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AEF5-3DC6-4F0C-975B-D53ECA701ED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51C52-770B-478A-B3AF-921E5387609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C132-FE25-4654-8575-8C0C20AB152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Щракнете, за да редактирате стила на заглавието в образеца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en-US" smtClean="0"/>
              <a:t>Второ ниво</a:t>
            </a:r>
          </a:p>
          <a:p>
            <a:pPr lvl="2"/>
            <a:r>
              <a:rPr lang="bg-BG" altLang="en-US" smtClean="0"/>
              <a:t>Трето ниво</a:t>
            </a:r>
          </a:p>
          <a:p>
            <a:pPr lvl="3"/>
            <a:r>
              <a:rPr lang="bg-BG" altLang="en-US" smtClean="0"/>
              <a:t>Четвърто ниво</a:t>
            </a:r>
          </a:p>
          <a:p>
            <a:pPr lvl="4"/>
            <a:r>
              <a:rPr lang="bg-BG" altLang="en-US" smtClean="0"/>
              <a:t>Пето ниво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6F7B0FB-5DDB-4B73-B9EF-1768E674BCC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870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Microsoft_Office_Excel_97-20032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Microsoft_Office_Excel_97-20033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_______Microsoft_Office_Excel_97-2003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Microsoft_Office_Excel_97-20035.xls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_______Microsoft_Office_Excel_97-20036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>
          <a:xfrm>
            <a:off x="684213" y="260350"/>
            <a:ext cx="7772400" cy="1470025"/>
          </a:xfrm>
        </p:spPr>
        <p:txBody>
          <a:bodyPr anchor="ctr"/>
          <a:lstStyle/>
          <a:p>
            <a:pPr algn="ctr" eaLnBrk="1" hangingPunct="1"/>
            <a:r>
              <a:rPr lang="bg-BG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ОБЩИНА  ДВЕ МОГИЛИ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4724400" y="1752600"/>
            <a:ext cx="4038600" cy="4038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ОТЧЕТ ЗА ИЗПЪЛЕНИЕТО НА БЮДЖЕТА, НА СМЕТКИТЕ ЗА СРЕДСТВА ОТ ЕВРОПЕЙСКИЯ СЪЮЗ, СМЕТКИ ЗА ЧУЖДИ СРЕДСТВА  И СЪСТОЯНИЕТО НА ОБЩИНСКИЯ ДЪЛГ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bg-BG" sz="2800" b="1" i="1" dirty="0" smtClean="0">
                <a:latin typeface="Monotype Corsiva" pitchFamily="66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sz="3200" b="1" i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bg-BG" sz="2800" b="1" dirty="0" smtClean="0">
              <a:latin typeface="Monotype Corsiva" pitchFamily="66" charset="0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989138"/>
            <a:ext cx="3313113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 dirty="0" smtClean="0"/>
              <a:t>Инвестиционна програма</a:t>
            </a:r>
            <a:br>
              <a:rPr lang="bg-BG" sz="3600" b="1" dirty="0" smtClean="0"/>
            </a:br>
            <a:r>
              <a:rPr lang="bg-BG" sz="3600" b="1" dirty="0" smtClean="0"/>
              <a:t>бюджет</a:t>
            </a:r>
            <a:br>
              <a:rPr lang="bg-BG" sz="3600" b="1" dirty="0" smtClean="0"/>
            </a:br>
            <a:endParaRPr lang="bg-BG" sz="36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dirty="0" smtClean="0"/>
              <a:t>	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	План 				        549011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	Отчет 				        417610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в т.ч.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	 - основен ремонт 		        230069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 	 - придобиване на ДМА 	        144873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	 - придобиване на НМДА        22668 лв.</a:t>
            </a:r>
          </a:p>
          <a:p>
            <a:pPr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	</a:t>
            </a:r>
            <a:endParaRPr lang="bg-BG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 dirty="0" smtClean="0"/>
              <a:t>Инвестиционна програма</a:t>
            </a:r>
            <a:br>
              <a:rPr lang="bg-BG" sz="3600" b="1" dirty="0" smtClean="0"/>
            </a:br>
            <a:r>
              <a:rPr lang="bg-BG" sz="3600" b="1" dirty="0" smtClean="0"/>
              <a:t>бюджет</a:t>
            </a:r>
            <a:br>
              <a:rPr lang="bg-BG" sz="3600" b="1" dirty="0" smtClean="0"/>
            </a:br>
            <a:endParaRPr lang="bg-BG" sz="36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dirty="0" smtClean="0"/>
              <a:t>			</a:t>
            </a:r>
            <a:r>
              <a:rPr lang="bg-BG" b="1" dirty="0" smtClean="0">
                <a:latin typeface="Garamond" pitchFamily="18" charset="0"/>
              </a:rPr>
              <a:t>Отчет 		           417610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bg-BG" b="1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в т.ч. по източници на финансиране: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	 - субсидия от РБ		           335931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	 - остатък субсидия от 2016 г.     12333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 	 - продажба на ДМА	            20080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	 - делегирани бюджети	  	      898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	 - собствени средства		    6300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   - ПУДООС				  20000 лв.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   - МРРБ					  22068 лв.</a:t>
            </a:r>
          </a:p>
          <a:p>
            <a:pPr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	</a:t>
            </a:r>
            <a:endParaRPr lang="bg-BG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600" b="1" dirty="0" smtClean="0"/>
              <a:t>Инвестиционна програма</a:t>
            </a:r>
            <a:br>
              <a:rPr lang="bg-BG" sz="3600" b="1" dirty="0" smtClean="0"/>
            </a:br>
            <a:r>
              <a:rPr lang="bg-BG" sz="3600" b="1" dirty="0" smtClean="0"/>
              <a:t>бюджет</a:t>
            </a:r>
            <a:br>
              <a:rPr lang="bg-BG" sz="3600" b="1" dirty="0" smtClean="0"/>
            </a:br>
            <a:endParaRPr lang="bg-BG" sz="36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dirty="0" smtClean="0"/>
              <a:t>	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	</a:t>
            </a:r>
            <a:endParaRPr lang="bg-BG" dirty="0" smtClean="0"/>
          </a:p>
        </p:txBody>
      </p:sp>
      <p:sp>
        <p:nvSpPr>
          <p:cNvPr id="4" name="Правоъгълник 3"/>
          <p:cNvSpPr/>
          <p:nvPr/>
        </p:nvSpPr>
        <p:spPr>
          <a:xfrm>
            <a:off x="685800" y="15240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b="1" dirty="0" smtClean="0">
                <a:latin typeface="+mj-lt"/>
              </a:rPr>
              <a:t>ПО-ВАЖНИ РЕАЛИЗИРАНИ ОБЕКТИ</a:t>
            </a:r>
            <a:br>
              <a:rPr lang="bg-BG" sz="2000" b="1" dirty="0" smtClean="0"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РЕМОНТ ПОКРИВ ДГ – ГР. ДВЕ МОГИЛИ		117394 лв.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РЕМОНТ ХИЖА “ОРЛОВА ЧУКА”			  57506 лв.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ТЕХН.ПРОЕКТ ЗА РЕМОНТ НА СПОРТЕН КОМПЛЕКС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СУ – ГР. ДВЕ МОГИЛИ				  16860 лв.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ТЕХН. И ЕНЕРГИЙНО ОБСЛЕДВАНЕ РЕМОНТ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СГРАДА ПГСС – ГР. ДВЕ МОГИЛИ			  18000 лв.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ИЗГРАЖДАНЕ НА ВОДОПРОВОД СТОПАНСКИ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ДВОР ЗАПАД ГР. ДВЕ МОГИЛИ			116717 лв.</a:t>
            </a:r>
          </a:p>
          <a:p>
            <a:pPr>
              <a:buFontTx/>
              <a:buChar char="-"/>
            </a:pP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ИЗГРАЖДАНЕ НА ВОДОПРОВОД СТОПАНСКИ </a:t>
            </a:r>
          </a:p>
          <a:p>
            <a:pPr>
              <a:buFontTx/>
              <a:buChar char="-"/>
            </a:pP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ДВОР ИЗТОК ГР. ДВЕ МОГИЛИ			  13959 лв.</a:t>
            </a:r>
          </a:p>
          <a:p>
            <a:pPr>
              <a:buFontTx/>
              <a:buChar char="-"/>
            </a:pP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ДЕТСКИ ПЛОЩАДКИ С. БАНИСКА И С. ЧИЛНОВ	  20000 лв.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ИЗГОТВЯНЕ НА ОБЩ УСТРОЙСТВЕН ПЛАН НА </a:t>
            </a:r>
            <a:b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r>
              <a:rPr lang="bg-BG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ГР. ДВЕ МОГИЛИ					  22068 лв.</a:t>
            </a:r>
            <a:endParaRPr lang="bg-BG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algn="ctr" eaLnBrk="1" hangingPunct="1"/>
            <a:r>
              <a:rPr lang="bg-BG" sz="2000" b="1" dirty="0" smtClean="0">
                <a:latin typeface="Arial" charset="0"/>
              </a:rPr>
              <a:t>Отчет </a:t>
            </a:r>
            <a:br>
              <a:rPr lang="bg-BG" sz="2000" b="1" dirty="0" smtClean="0">
                <a:latin typeface="Arial" charset="0"/>
              </a:rPr>
            </a:br>
            <a:r>
              <a:rPr lang="bg-BG" sz="2000" b="1" dirty="0" smtClean="0">
                <a:latin typeface="Arial" charset="0"/>
              </a:rPr>
              <a:t>за Сметките за средствата от Европейския съюз</a:t>
            </a:r>
            <a:br>
              <a:rPr lang="bg-BG" sz="2000" b="1" dirty="0" smtClean="0">
                <a:latin typeface="Arial" charset="0"/>
              </a:rPr>
            </a:br>
            <a:r>
              <a:rPr lang="bg-BG" sz="2000" b="1" dirty="0" smtClean="0">
                <a:latin typeface="Arial" charset="0"/>
              </a:rPr>
              <a:t>2017 г.</a:t>
            </a:r>
            <a:br>
              <a:rPr lang="bg-BG" sz="2000" b="1" dirty="0" smtClean="0">
                <a:latin typeface="Arial" charset="0"/>
              </a:rPr>
            </a:br>
            <a:endParaRPr lang="bg-BG" sz="2000" b="1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12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12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16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</p:txBody>
      </p:sp>
      <p:graphicFrame>
        <p:nvGraphicFramePr>
          <p:cNvPr id="11308" name="Group 44"/>
          <p:cNvGraphicFramePr>
            <a:graphicFrameLocks noGrp="1"/>
          </p:cNvGraphicFramePr>
          <p:nvPr/>
        </p:nvGraphicFramePr>
        <p:xfrm>
          <a:off x="533400" y="1752600"/>
          <a:ext cx="8077200" cy="3733799"/>
        </p:xfrm>
        <a:graphic>
          <a:graphicData uri="http://schemas.openxmlformats.org/drawingml/2006/table">
            <a:tbl>
              <a:tblPr/>
              <a:tblGrid>
                <a:gridCol w="3886200"/>
                <a:gridCol w="1190625"/>
                <a:gridCol w="923925"/>
                <a:gridCol w="922338"/>
                <a:gridCol w="1154112"/>
              </a:tblGrid>
              <a:tr h="669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Сметки за средства от Европейския съюз /СЕС/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Наличност 01.</a:t>
                      </a:r>
                      <a:r>
                        <a:rPr kumimoji="0" 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Приходи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Разходи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Наличност 31.12.17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4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от “Национален фонд” /СЕС-КСФ/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363846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413560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от “Разплащателна агенция” към ДФ “Земеделие” /СЕС-РА/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Всичко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363840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413560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Програми Еразъм /СЕС-ДЕС/</a:t>
                      </a:r>
                      <a:endParaRPr kumimoji="0" lang="bg-BG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Програма Трансгранично сътрудничество България –Румъния 2007-2013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algn="ctr" eaLnBrk="1" hangingPunct="1"/>
            <a:r>
              <a:rPr lang="bg-BG" sz="2000" b="1" dirty="0" smtClean="0">
                <a:latin typeface="Arial" charset="0"/>
              </a:rPr>
              <a:t>Отчет </a:t>
            </a:r>
            <a:br>
              <a:rPr lang="bg-BG" sz="2000" b="1" dirty="0" smtClean="0">
                <a:latin typeface="Arial" charset="0"/>
              </a:rPr>
            </a:br>
            <a:r>
              <a:rPr lang="bg-BG" sz="2000" b="1" dirty="0" smtClean="0">
                <a:latin typeface="Arial" charset="0"/>
              </a:rPr>
              <a:t>за Сметките за чужди средства </a:t>
            </a:r>
            <a:br>
              <a:rPr lang="bg-BG" sz="2000" b="1" dirty="0" smtClean="0">
                <a:latin typeface="Arial" charset="0"/>
              </a:rPr>
            </a:br>
            <a:r>
              <a:rPr lang="bg-BG" sz="2000" b="1" dirty="0" smtClean="0">
                <a:latin typeface="Arial" charset="0"/>
              </a:rPr>
              <a:t>2017 г.</a:t>
            </a:r>
            <a:br>
              <a:rPr lang="bg-BG" sz="2000" b="1" dirty="0" smtClean="0">
                <a:latin typeface="Arial" charset="0"/>
              </a:rPr>
            </a:br>
            <a:endParaRPr lang="bg-BG" sz="2000" b="1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12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12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16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None/>
            </a:pPr>
            <a:endParaRPr lang="bg-BG" sz="2400" dirty="0" smtClean="0"/>
          </a:p>
        </p:txBody>
      </p:sp>
      <p:graphicFrame>
        <p:nvGraphicFramePr>
          <p:cNvPr id="11308" name="Group 44"/>
          <p:cNvGraphicFramePr>
            <a:graphicFrameLocks noGrp="1"/>
          </p:cNvGraphicFramePr>
          <p:nvPr/>
        </p:nvGraphicFramePr>
        <p:xfrm>
          <a:off x="533400" y="1752600"/>
          <a:ext cx="8077200" cy="3152151"/>
        </p:xfrm>
        <a:graphic>
          <a:graphicData uri="http://schemas.openxmlformats.org/drawingml/2006/table">
            <a:tbl>
              <a:tblPr/>
              <a:tblGrid>
                <a:gridCol w="3886200"/>
                <a:gridCol w="1190625"/>
                <a:gridCol w="923925"/>
                <a:gridCol w="922338"/>
                <a:gridCol w="1154112"/>
              </a:tblGrid>
              <a:tr h="6691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Сметки за чужди средства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Наличност 01.</a:t>
                      </a:r>
                      <a:r>
                        <a:rPr kumimoji="0" 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Приходи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Разходи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Наличност 31.12.17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4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Депозити и гаранции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33376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31683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7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по чл.37в, ал. 7 от ЗСПЗЗ- </a:t>
                      </a:r>
                      <a:r>
                        <a:rPr lang="bg-BG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рентни</a:t>
                      </a:r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вноски</a:t>
                      </a:r>
                      <a:endParaRPr lang="bg-BG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bg-BG" sz="1400" dirty="0" smtClean="0"/>
                        <a:t>227814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lang="bg-BG" sz="14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lang="bg-BG" sz="14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bg-BG" sz="1400" dirty="0" smtClean="0"/>
                        <a:t>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bg-BG" sz="1400" dirty="0" smtClean="0"/>
                        <a:t>227194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от/за ползватели за земеделски земи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bg-BG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§4 от ЗСПЗЗ</a:t>
                      </a:r>
                      <a:endParaRPr kumimoji="0" lang="bg-BG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Всичко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264331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 smtClean="0"/>
              <a:t>Състояние на общинския дълг</a:t>
            </a:r>
            <a:br>
              <a:rPr lang="bg-BG" sz="2800" b="1" dirty="0" smtClean="0"/>
            </a:br>
            <a:r>
              <a:rPr lang="bg-BG" sz="2800" b="1" dirty="0" smtClean="0"/>
              <a:t>към 31.12.2017</a:t>
            </a:r>
            <a:r>
              <a:rPr lang="bg-BG" sz="3800" b="1" dirty="0" smtClean="0"/>
              <a:t> </a:t>
            </a:r>
            <a:r>
              <a:rPr lang="bg-BG" sz="2800" b="1" dirty="0" smtClean="0"/>
              <a:t>г</a:t>
            </a:r>
            <a:r>
              <a:rPr lang="bg-BG" sz="3800" dirty="0" smtClean="0"/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marL="571500" indent="-571500"/>
            <a:r>
              <a:rPr lang="bg-BG" b="1" dirty="0" smtClean="0">
                <a:latin typeface="Garamond" pitchFamily="18" charset="0"/>
              </a:rPr>
              <a:t>Дългосрочен заем към ФЕЕВИ    116740 лв.</a:t>
            </a:r>
          </a:p>
          <a:p>
            <a:pPr marL="571500" indent="-571500">
              <a:buFont typeface="Wingdings" pitchFamily="2" charset="2"/>
              <a:buNone/>
            </a:pPr>
            <a:endParaRPr lang="bg-BG" sz="2000" b="1" dirty="0" smtClean="0">
              <a:latin typeface="Garamond" pitchFamily="18" charset="0"/>
            </a:endParaRPr>
          </a:p>
          <a:p>
            <a:pPr marL="571500" indent="-571500">
              <a:buFont typeface="Wingdings" pitchFamily="2" charset="2"/>
              <a:buNone/>
            </a:pPr>
            <a:r>
              <a:rPr lang="bg-BG" b="1" dirty="0" smtClean="0">
                <a:latin typeface="Garamond" pitchFamily="18" charset="0"/>
              </a:rPr>
              <a:t>  за саниране и основен ремонт на административна сграда ул. Кирил и Методий”</a:t>
            </a:r>
            <a:endParaRPr lang="bg-BG" sz="2400" b="1" dirty="0" smtClean="0">
              <a:latin typeface="Garamond" pitchFamily="18" charset="0"/>
            </a:endParaRPr>
          </a:p>
          <a:p>
            <a:pPr marL="571500" indent="-571500">
              <a:buFont typeface="Wingdings" pitchFamily="2" charset="2"/>
              <a:buAutoNum type="arabicPeriod"/>
            </a:pPr>
            <a:r>
              <a:rPr lang="bg-BG" sz="2000" b="1" dirty="0" smtClean="0">
                <a:latin typeface="Garamond" pitchFamily="18" charset="0"/>
              </a:rPr>
              <a:t>Размер на главницата към 01.</a:t>
            </a:r>
            <a:r>
              <a:rPr lang="bg-BG" sz="2000" b="1" dirty="0" err="1" smtClean="0">
                <a:latin typeface="Garamond" pitchFamily="18" charset="0"/>
              </a:rPr>
              <a:t>01</a:t>
            </a:r>
            <a:r>
              <a:rPr lang="bg-BG" sz="2000" b="1" dirty="0" smtClean="0">
                <a:latin typeface="Garamond" pitchFamily="18" charset="0"/>
              </a:rPr>
              <a:t>.2017 г.		      63876 лв.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bg-BG" sz="2000" b="1" dirty="0" smtClean="0">
                <a:latin typeface="Garamond" pitchFamily="18" charset="0"/>
              </a:rPr>
              <a:t>Сума на погашенията през 2017 г.		 	      26432 лв.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bg-BG" sz="2000" b="1" dirty="0" smtClean="0">
                <a:latin typeface="Garamond" pitchFamily="18" charset="0"/>
              </a:rPr>
              <a:t>Размер на главницата към 31.12.2017 г.		      37444 лв.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bg-BG" sz="2000" b="1" dirty="0" smtClean="0">
              <a:latin typeface="Garamond" pitchFamily="18" charset="0"/>
            </a:endParaRPr>
          </a:p>
          <a:p>
            <a:pPr marL="571500" indent="-571500">
              <a:buFont typeface="Wingdings" pitchFamily="2" charset="2"/>
              <a:buNone/>
            </a:pPr>
            <a:r>
              <a:rPr lang="bg-BG" sz="2000" b="1" dirty="0" smtClean="0">
                <a:latin typeface="Garamond" pitchFamily="18" charset="0"/>
              </a:rPr>
              <a:t>Състояние на издадените общински гаранции към 31.12.2017 г. - 0</a:t>
            </a:r>
          </a:p>
          <a:p>
            <a:pPr marL="571500" indent="-571500">
              <a:buFont typeface="Wingdings" pitchFamily="2" charset="2"/>
              <a:buNone/>
            </a:pPr>
            <a:endParaRPr lang="bg-BG" sz="2000" b="1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381999" cy="4495800"/>
          </a:xfrm>
        </p:spPr>
        <p:txBody>
          <a:bodyPr/>
          <a:lstStyle/>
          <a:p>
            <a:pPr marL="571500" indent="-571500"/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	</a:t>
            </a:r>
            <a:b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краткосрочен заем овърдрафт                     100 000  ЛВ.</a:t>
            </a:r>
            <a:r>
              <a:rPr lang="bg-BG" sz="18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bg-BG" sz="18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18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bg-BG" sz="18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1800" dirty="0" smtClean="0">
                <a:solidFill>
                  <a:schemeClr val="tx1"/>
                </a:solidFill>
                <a:latin typeface="Garamond" pitchFamily="18" charset="0"/>
              </a:rPr>
              <a:t>  </a:t>
            </a: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ЗА ФИНАНСИРАНЕ НА ПРОЕКТИ</a:t>
            </a:r>
            <a:b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Размер на главницата към 01.</a:t>
            </a:r>
            <a:r>
              <a:rPr lang="bg-BG" sz="2000" dirty="0" err="1" smtClean="0">
                <a:solidFill>
                  <a:schemeClr val="tx1"/>
                </a:solidFill>
                <a:latin typeface="Garamond" pitchFamily="18" charset="0"/>
              </a:rPr>
              <a:t>01</a:t>
            </a: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.2017 г.	             0 лв.</a:t>
            </a:r>
            <a:b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УСВОЕН ЗАЕМ ПРЕЗ 2017 Г.			   100 000 ЛВ.</a:t>
            </a:r>
            <a:b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Размер на главницата към 31.12.2017 г.	   100 000лв</a:t>
            </a:r>
            <a:b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bg-BG" sz="2000" dirty="0" smtClean="0">
                <a:solidFill>
                  <a:schemeClr val="tx1"/>
                </a:solidFill>
                <a:latin typeface="Garamond" pitchFamily="18" charset="0"/>
              </a:rPr>
              <a:t>Състояние на издадените общински гаранции към 31.12.2017 г. - 0</a:t>
            </a:r>
            <a:r>
              <a:rPr lang="bg-BG" sz="2000" dirty="0" smtClean="0">
                <a:latin typeface="Garamond" pitchFamily="18" charset="0"/>
              </a:rPr>
              <a:t/>
            </a:r>
            <a:br>
              <a:rPr lang="bg-BG" sz="2000" dirty="0" smtClean="0">
                <a:latin typeface="Garamond" pitchFamily="18" charset="0"/>
              </a:rPr>
            </a:b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304801"/>
            <a:ext cx="7772400" cy="914399"/>
          </a:xfrm>
        </p:spPr>
        <p:txBody>
          <a:bodyPr/>
          <a:lstStyle/>
          <a:p>
            <a:pPr algn="ctr"/>
            <a:r>
              <a:rPr lang="bg-BG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Състояние на общинския дълг</a:t>
            </a:r>
            <a:br>
              <a:rPr lang="bg-BG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</a:br>
            <a:r>
              <a:rPr lang="bg-BG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към 31.12.2017 г.</a:t>
            </a:r>
            <a:endParaRPr lang="bg-BG" sz="28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sz="3200" b="1" dirty="0" smtClean="0"/>
              <a:t>ВСИЧКО ПРИХОДИ 2017 г.</a:t>
            </a:r>
            <a:br>
              <a:rPr lang="bg-BG" sz="3200" b="1" dirty="0" smtClean="0"/>
            </a:br>
            <a:r>
              <a:rPr lang="bg-BG" sz="3600" b="1" i="1" dirty="0" smtClean="0"/>
              <a:t>6 385 043</a:t>
            </a:r>
            <a:r>
              <a:rPr lang="en-US" sz="3600" b="1" i="1" dirty="0" smtClean="0"/>
              <a:t> </a:t>
            </a:r>
            <a:r>
              <a:rPr lang="bg-BG" sz="3600" b="1" i="1" dirty="0" smtClean="0">
                <a:latin typeface="Times New Roman" pitchFamily="18" charset="0"/>
              </a:rPr>
              <a:t>лв</a:t>
            </a:r>
            <a:r>
              <a:rPr lang="bg-BG" sz="3600" b="1" i="1" dirty="0" smtClean="0"/>
              <a:t>.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79450" y="1622425"/>
          <a:ext cx="7842250" cy="3581400"/>
        </p:xfrm>
        <a:graphic>
          <a:graphicData uri="http://schemas.openxmlformats.org/presentationml/2006/ole">
            <p:oleObj spid="_x0000_s1026" name="Worksheet" r:id="rId3" imgW="8782016" imgH="4010053" progId="Excel.Sheet.8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dirty="0" smtClean="0"/>
              <a:t>ДЪРЖАВНИ ПРИХОДИ  </a:t>
            </a:r>
            <a:r>
              <a:rPr lang="bg-BG" sz="3200" b="1" i="1" dirty="0" smtClean="0"/>
              <a:t>3 856 772 </a:t>
            </a:r>
            <a:r>
              <a:rPr lang="bg-BG" sz="3200" b="1" dirty="0" smtClean="0"/>
              <a:t>ЛВ.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Нетни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пр-ди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продажба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услуги и стоки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	    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6879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Приходи от наем на имущество		   	     7072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Приходи от наем земи			 	   25498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 неданъчни приходи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			                  20651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Внесен данък в/у приходите от стоп.дейност	      	      -861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Помощи и дарения от страната			       397 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Обща субсидия 			    	             3548384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Целеви трансфери			         	               198659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Получени трансфери		                        		   65750 лв.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Временно съхранявани средства    		 	    -1381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Наличност в началото на годината 	          		 197299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Наличност в края на годината	        	         		-211575 лв.</a:t>
            </a:r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62950" cy="865187"/>
          </a:xfrm>
        </p:spPr>
        <p:txBody>
          <a:bodyPr/>
          <a:lstStyle/>
          <a:p>
            <a:pPr algn="ctr" eaLnBrk="1" hangingPunct="1"/>
            <a:r>
              <a:rPr lang="bg-BG" sz="3200" b="1" dirty="0" smtClean="0"/>
              <a:t>ОБЩИНСКИ ПРИХОДИ</a:t>
            </a:r>
            <a:r>
              <a:rPr lang="en-US" sz="3200" b="1" dirty="0" smtClean="0"/>
              <a:t> </a:t>
            </a: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4600" b="1" i="1" dirty="0" smtClean="0"/>
              <a:t>2 528 271</a:t>
            </a:r>
            <a:r>
              <a:rPr lang="bg-BG" sz="4600" dirty="0" smtClean="0"/>
              <a:t> </a:t>
            </a:r>
            <a:r>
              <a:rPr lang="bg-BG" sz="3200" b="1" dirty="0" smtClean="0"/>
              <a:t>лв.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820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bg-BG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Местни данъци 					 467983 лв.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Приходи и доходи от собственост  			 474182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Общински такси					 651763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Глоби, санкции,неустойки				   22487 лв.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Др.неданъчни приходи				    	     1846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Постъпления от продажба на имущество	                   15220 лв.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Приходи от концесии				   	     6544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Внесен ДДС						  -62005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Внесен данък в/у приход от стоп.дейност                       	  -15599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Помощи и дарения от страната	                     	   	     4631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	ОБЩО СОБСТВЕНИ ПРИХОДИ	 	               1567052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Обща изравнителна субсидия		               		 626800 лв.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Целева субсидия за капиталови разходи	               		 335931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Целеви трансфери от ЦБ				   36351 лв.</a:t>
            </a:r>
          </a:p>
          <a:p>
            <a:pPr eaLnBrk="1" hangingPunct="1">
              <a:lnSpc>
                <a:spcPct val="80000"/>
              </a:lnSpc>
              <a:buNone/>
            </a:pPr>
            <a:endParaRPr lang="bg-BG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800" b="1" dirty="0" smtClean="0"/>
              <a:t>				</a:t>
            </a:r>
            <a:r>
              <a:rPr lang="bg-BG" sz="800" b="1" dirty="0" smtClean="0"/>
              <a:t>		  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/>
            <a:r>
              <a:rPr lang="bg-BG" sz="3200" b="1" dirty="0" smtClean="0"/>
              <a:t>ОБЩИНСКИ ПРИХОДИ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1"/>
            <a:ext cx="8229600" cy="5257800"/>
          </a:xfrm>
        </p:spPr>
        <p:txBody>
          <a:bodyPr/>
          <a:lstStyle/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Трансфери						    58654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Получен трансфер ПУДООС				    20000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Възстановени заеми от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сметки за средства от ЕС 	 	  -71448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Предоставена врем.фин помощ МИГ			  -10000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Краткосрочен заем овърдрафт				 100000 лв.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Временно съхранявани средства                               	      -728 лв.</a:t>
            </a:r>
          </a:p>
          <a:p>
            <a:pPr eaLnBrk="1" hangingPunct="1">
              <a:lnSpc>
                <a:spcPts val="3200"/>
              </a:lnSpc>
              <a:spcBef>
                <a:spcPts val="1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Получени средства от Дирекция </a:t>
            </a:r>
          </a:p>
          <a:p>
            <a:pPr eaLnBrk="1" hangingPunct="1">
              <a:lnSpc>
                <a:spcPts val="3200"/>
              </a:lnSpc>
              <a:spcBef>
                <a:spcPts val="150"/>
              </a:spcBef>
              <a:buNone/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по вероизповеданията към МС				     5000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Вноски за РИОСВ			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	                -117070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Погасяване заем ФЕЕВИ  				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-26432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Наличност в началото на годината		  	   48223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Наличност в края на годината			 	  -44062 лв.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  <a:buFont typeface="Wingdings" pitchFamily="2" charset="2"/>
              <a:buNone/>
            </a:pP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				 </a:t>
            </a:r>
          </a:p>
          <a:p>
            <a:pPr eaLnBrk="1" hangingPunct="1">
              <a:lnSpc>
                <a:spcPts val="3200"/>
              </a:lnSpc>
              <a:spcBef>
                <a:spcPts val="250"/>
              </a:spcBef>
            </a:pPr>
            <a:endParaRPr lang="bg-BG" sz="1800" b="1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sz="2400" b="1" dirty="0" smtClean="0"/>
              <a:t>ИЗДРЪЖКА НА ДЕЙНОСТИ С ДЪРЖАВЕН ХАРАКТЕР ПРЕЗ 2017</a:t>
            </a:r>
            <a:br>
              <a:rPr lang="bg-BG" sz="2400" b="1" dirty="0" smtClean="0"/>
            </a:br>
            <a:r>
              <a:rPr lang="bg-BG" sz="2400" b="1" dirty="0" smtClean="0"/>
              <a:t> ГОДИНА</a:t>
            </a:r>
            <a:br>
              <a:rPr lang="bg-BG" sz="2400" b="1" dirty="0" smtClean="0"/>
            </a:br>
            <a:r>
              <a:rPr lang="bg-BG" sz="2800" b="1" dirty="0" smtClean="0"/>
              <a:t>3 856 772 лв.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533400" y="1905000"/>
          <a:ext cx="7943850" cy="3787775"/>
        </p:xfrm>
        <a:graphic>
          <a:graphicData uri="http://schemas.openxmlformats.org/presentationml/2006/ole">
            <p:oleObj spid="_x0000_s2050" name="Worksheet" r:id="rId3" imgW="8267633" imgH="4143254" progId="Excel.Sheet.8">
              <p:embed/>
            </p:oleObj>
          </a:graphicData>
        </a:graphic>
      </p:graphicFrame>
      <p:cxnSp>
        <p:nvCxnSpPr>
          <p:cNvPr id="5" name="Право съединение 4"/>
          <p:cNvCxnSpPr/>
          <p:nvPr/>
        </p:nvCxnSpPr>
        <p:spPr>
          <a:xfrm flipV="1">
            <a:off x="4724400" y="2362200"/>
            <a:ext cx="6096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Текстово поле 6"/>
          <p:cNvSpPr txBox="1"/>
          <p:nvPr/>
        </p:nvSpPr>
        <p:spPr>
          <a:xfrm>
            <a:off x="5334000" y="1905000"/>
            <a:ext cx="68580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850" dirty="0" smtClean="0">
                <a:latin typeface="+mn-lt"/>
              </a:rPr>
              <a:t>Други разходи</a:t>
            </a:r>
          </a:p>
          <a:p>
            <a:r>
              <a:rPr lang="bg-BG" sz="850" smtClean="0">
                <a:latin typeface="+mn-lt"/>
              </a:rPr>
              <a:t>   0,1%</a:t>
            </a:r>
            <a:endParaRPr lang="bg-BG" sz="850" dirty="0"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algn="ctr"/>
            <a:r>
              <a:rPr lang="bg-BG" sz="2400" b="1" dirty="0" smtClean="0"/>
              <a:t>ЗА ИЗДРЪЖКА НА ДЕЙНОСТИ С ОБЩИНСКИ ХАРАКТЕР ПРЕЗ 2017 ГОДИНА</a:t>
            </a:r>
            <a:br>
              <a:rPr lang="bg-BG" sz="2400" b="1" dirty="0" smtClean="0"/>
            </a:br>
            <a:r>
              <a:rPr lang="bg-BG" sz="2400" b="1" dirty="0" smtClean="0"/>
              <a:t> </a:t>
            </a:r>
            <a:r>
              <a:rPr lang="bg-BG" sz="2800" b="1" dirty="0" smtClean="0"/>
              <a:t>2 286 321</a:t>
            </a:r>
            <a:r>
              <a:rPr lang="bg-BG" sz="2400" b="1" dirty="0" smtClean="0"/>
              <a:t> лв.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idx="1"/>
          </p:nvPr>
        </p:nvGraphicFramePr>
        <p:xfrm>
          <a:off x="1274763" y="1482725"/>
          <a:ext cx="6975475" cy="4470400"/>
        </p:xfrm>
        <a:graphic>
          <a:graphicData uri="http://schemas.openxmlformats.org/presentationml/2006/ole">
            <p:oleObj spid="_x0000_s3074" name="Worksheet" r:id="rId3" imgW="8753475" imgH="5610225" progId="Excel.Sheet.8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371600" y="1600200"/>
          <a:ext cx="6826250" cy="4191000"/>
        </p:xfrm>
        <a:graphic>
          <a:graphicData uri="http://schemas.openxmlformats.org/presentationml/2006/ole">
            <p:oleObj spid="_x0000_s3075" name="Worksheet" r:id="rId4" imgW="8562992" imgH="5391228" progId="Excel.Sheet.8">
              <p:embed/>
            </p:oleObj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sz="2400" b="1" dirty="0" smtClean="0"/>
              <a:t>ДОФИНАНСИРАНЕ НА ДЕЛЕГИРАНИТЕ ОТ ДЪРЖАВАТА  ДЕЙНОСТИ ПРЕЗ 2017 ГОДИНА</a:t>
            </a:r>
            <a:br>
              <a:rPr lang="bg-BG" sz="2400" b="1" dirty="0" smtClean="0"/>
            </a:br>
            <a:r>
              <a:rPr lang="bg-BG" sz="2400" b="1" dirty="0" smtClean="0"/>
              <a:t>241 950 лв.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866775" y="2543175"/>
          <a:ext cx="7591425" cy="3703638"/>
        </p:xfrm>
        <a:graphic>
          <a:graphicData uri="http://schemas.openxmlformats.org/presentationml/2006/ole">
            <p:oleObj spid="_x0000_s4098" name="Worksheet" r:id="rId3" imgW="9039273" imgH="4410123" progId="Excel.Sheet.8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914400" y="1695450"/>
          <a:ext cx="7616825" cy="3927475"/>
        </p:xfrm>
        <a:graphic>
          <a:graphicData uri="http://schemas.openxmlformats.org/presentationml/2006/ole">
            <p:oleObj spid="_x0000_s4099" name="Worksheet" r:id="rId4" imgW="5724576" imgH="2952828" progId="Excel.Sheet.8">
              <p:embed/>
            </p:oleObj>
          </a:graphicData>
        </a:graphic>
      </p:graphicFrame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200" b="1" dirty="0" smtClean="0"/>
              <a:t>ИЛИ ВСИЧКО РАЗХОДИ – </a:t>
            </a:r>
            <a:r>
              <a:rPr lang="bg-BG" sz="3600" b="1" dirty="0" smtClean="0"/>
              <a:t>6 385 043 </a:t>
            </a:r>
            <a:r>
              <a:rPr lang="bg-BG" sz="3200" b="1" dirty="0" smtClean="0"/>
              <a:t>лв.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7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Общи държавни служби  	     </a:t>
            </a:r>
            <a:r>
              <a:rPr lang="en-US" sz="2200" dirty="0" smtClean="0"/>
              <a:t> </a:t>
            </a:r>
            <a:r>
              <a:rPr lang="bg-BG" sz="2200" dirty="0" smtClean="0"/>
              <a:t> 1 163 367 лв.   18,2% 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Отбрана и сигурност		        </a:t>
            </a:r>
            <a:r>
              <a:rPr lang="en-US" sz="2200" dirty="0" smtClean="0"/>
              <a:t> </a:t>
            </a:r>
            <a:r>
              <a:rPr lang="bg-BG" sz="2200" dirty="0" smtClean="0"/>
              <a:t> 146 289 лв.   </a:t>
            </a:r>
            <a:r>
              <a:rPr lang="en-US" sz="2200" dirty="0" smtClean="0"/>
              <a:t> </a:t>
            </a:r>
            <a:r>
              <a:rPr lang="bg-BG" sz="2200" dirty="0" smtClean="0"/>
              <a:t> 2,3%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Образование 		     	    </a:t>
            </a:r>
            <a:r>
              <a:rPr lang="en-US" sz="2200" dirty="0" smtClean="0"/>
              <a:t> </a:t>
            </a:r>
            <a:r>
              <a:rPr lang="bg-BG" sz="2200" dirty="0" smtClean="0"/>
              <a:t>  2 875 523 лв.   45,0%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Здравеопазване			          116 450 лв.</a:t>
            </a:r>
            <a:r>
              <a:rPr lang="en-US" sz="2200" dirty="0" smtClean="0"/>
              <a:t>  </a:t>
            </a:r>
            <a:r>
              <a:rPr lang="bg-BG" sz="2200" dirty="0" smtClean="0"/>
              <a:t>   1,8%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Соц.</a:t>
            </a:r>
            <a:r>
              <a:rPr lang="bg-BG" sz="2200" dirty="0" err="1" smtClean="0"/>
              <a:t>осиг</a:t>
            </a:r>
            <a:r>
              <a:rPr lang="bg-BG" sz="2200" dirty="0" smtClean="0"/>
              <a:t>.и грижи 		                    </a:t>
            </a:r>
            <a:r>
              <a:rPr lang="en-US" sz="2200" dirty="0" smtClean="0"/>
              <a:t> </a:t>
            </a:r>
            <a:r>
              <a:rPr lang="bg-BG" sz="2200" dirty="0" smtClean="0"/>
              <a:t> 689 121 лв.   10,8%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БКС и Чистота 			          552 837 лв.     8,7%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Култура и спорт  		 	          190 786 лв.     3,0% 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Икономически дейности                        214 551 лв.     3,4%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Други разходи                                          18 509 лв.     0,3%                        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r>
              <a:rPr lang="bg-BG" sz="2200" dirty="0" smtClean="0"/>
              <a:t>Капиталови разходи 		          417 610 лв.     6,5% </a:t>
            </a:r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endParaRPr lang="bg-BG" sz="2200" dirty="0" smtClean="0"/>
          </a:p>
          <a:p>
            <a:pPr eaLnBrk="1" hangingPunct="1">
              <a:lnSpc>
                <a:spcPct val="80000"/>
              </a:lnSpc>
              <a:buSzPct val="70000"/>
              <a:buFont typeface="Wingdings" pitchFamily="2" charset="2"/>
              <a:buChar char="v"/>
            </a:pPr>
            <a:endParaRPr lang="bg-BG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id2009">
  <a:themeElements>
    <a:clrScheme name="slaid2009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slaid2009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aid2009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id2009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id2009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id2009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id2009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id2009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id2009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id2009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id2009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3774</TotalTime>
  <Words>272</Words>
  <Application>Microsoft Office PowerPoint</Application>
  <PresentationFormat>Презентация на цял екран (4:3)</PresentationFormat>
  <Paragraphs>176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18" baseType="lpstr">
      <vt:lpstr>slaid2009</vt:lpstr>
      <vt:lpstr>Worksheet</vt:lpstr>
      <vt:lpstr>ОБЩИНА  ДВЕ МОГИЛИ</vt:lpstr>
      <vt:lpstr>ВСИЧКО ПРИХОДИ 2017 г. 6 385 043 лв.</vt:lpstr>
      <vt:lpstr>ДЪРЖАВНИ ПРИХОДИ  3 856 772 ЛВ.</vt:lpstr>
      <vt:lpstr>ОБЩИНСКИ ПРИХОДИ  2 528 271 лв.</vt:lpstr>
      <vt:lpstr>ОБЩИНСКИ ПРИХОДИ</vt:lpstr>
      <vt:lpstr>ИЗДРЪЖКА НА ДЕЙНОСТИ С ДЪРЖАВЕН ХАРАКТЕР ПРЕЗ 2017  ГОДИНА 3 856 772 лв.</vt:lpstr>
      <vt:lpstr>ЗА ИЗДРЪЖКА НА ДЕЙНОСТИ С ОБЩИНСКИ ХАРАКТЕР ПРЕЗ 2017 ГОДИНА  2 286 321 лв.</vt:lpstr>
      <vt:lpstr>ДОФИНАНСИРАНЕ НА ДЕЛЕГИРАНИТЕ ОТ ДЪРЖАВАТА  ДЕЙНОСТИ ПРЕЗ 2017 ГОДИНА 241 950 лв.</vt:lpstr>
      <vt:lpstr>ИЛИ ВСИЧКО РАЗХОДИ – 6 385 043 лв.</vt:lpstr>
      <vt:lpstr>Инвестиционна програма бюджет </vt:lpstr>
      <vt:lpstr>Инвестиционна програма бюджет </vt:lpstr>
      <vt:lpstr>Инвестиционна програма бюджет </vt:lpstr>
      <vt:lpstr>Отчет  за Сметките за средствата от Европейския съюз 2017 г. </vt:lpstr>
      <vt:lpstr>Отчет  за Сметките за чужди средства  2017 г. </vt:lpstr>
      <vt:lpstr>Състояние на общинския дълг към 31.12.2017 г.</vt:lpstr>
      <vt:lpstr>  краткосрочен заем овърдрафт                     100 000  ЛВ.    ЗА ФИНАНСИРАНЕ НА ПРОЕКТИ  Размер на главницата към 01.01.2017 г.              0 лв. УСВОЕН ЗАЕМ ПРЕЗ 2017 Г.      100 000 ЛВ. Размер на главницата към 31.12.2017 г.    100 000лв  Състояние на издадените общински гаранции към 31.12.2017 г. - 0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2009</dc:title>
  <dc:creator>ROSI</dc:creator>
  <cp:lastModifiedBy>Andreeva</cp:lastModifiedBy>
  <cp:revision>186</cp:revision>
  <dcterms:created xsi:type="dcterms:W3CDTF">2009-02-25T19:16:47Z</dcterms:created>
  <dcterms:modified xsi:type="dcterms:W3CDTF">2018-06-04T06:31:52Z</dcterms:modified>
</cp:coreProperties>
</file>